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5" r:id="rId3"/>
    <p:sldId id="321" r:id="rId4"/>
    <p:sldId id="323" r:id="rId5"/>
    <p:sldId id="297" r:id="rId6"/>
    <p:sldId id="329" r:id="rId7"/>
    <p:sldId id="324" r:id="rId8"/>
    <p:sldId id="327" r:id="rId9"/>
    <p:sldId id="330" r:id="rId10"/>
    <p:sldId id="328" r:id="rId11"/>
    <p:sldId id="325" r:id="rId12"/>
    <p:sldId id="314" r:id="rId13"/>
    <p:sldId id="311" r:id="rId14"/>
    <p:sldId id="326" r:id="rId15"/>
    <p:sldId id="322" r:id="rId16"/>
    <p:sldId id="310" r:id="rId17"/>
    <p:sldId id="316" r:id="rId18"/>
    <p:sldId id="331" r:id="rId19"/>
    <p:sldId id="33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FF9933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4" autoAdjust="0"/>
    <p:restoredTop sz="86773" autoAdjust="0"/>
  </p:normalViewPr>
  <p:slideViewPr>
    <p:cSldViewPr>
      <p:cViewPr varScale="1">
        <p:scale>
          <a:sx n="91" d="100"/>
          <a:sy n="91" d="100"/>
        </p:scale>
        <p:origin x="-3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1EA146-ECC1-4096-B341-50DDA3782CD3}" type="datetime1">
              <a:rPr lang="en-US"/>
              <a:pPr/>
              <a:t>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2391AE-55D4-4D7D-A0A5-5DE3CF9DD6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NOTES TO PRESENTER: </a:t>
            </a:r>
          </a:p>
          <a:p>
            <a:r>
              <a:rPr lang="en-US" smtClean="0"/>
              <a:t>This presentation is meant to give an overview of the various patient care activities that student pharmacist members of APhA-ASP can participate in. </a:t>
            </a:r>
          </a:p>
          <a:p>
            <a:endParaRPr lang="en-US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400" smtClean="0">
                <a:solidFill>
                  <a:srgbClr val="000000"/>
                </a:solidFill>
                <a:latin typeface="Gill Sans MT" pitchFamily="34" charset="0"/>
              </a:rPr>
              <a:t>Tips for Customizing these slides: </a:t>
            </a:r>
            <a:endParaRPr lang="en-US" sz="1000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400" smtClean="0">
                <a:solidFill>
                  <a:srgbClr val="000000"/>
                </a:solidFill>
                <a:latin typeface="Gill Sans MT" pitchFamily="34" charset="0"/>
              </a:rPr>
              <a:t>1. Include a photo from one of your chapter patient care projects</a:t>
            </a:r>
            <a:endParaRPr lang="en-US" sz="1000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1400" smtClean="0">
                <a:solidFill>
                  <a:srgbClr val="000000"/>
                </a:solidFill>
                <a:latin typeface="Gill Sans MT" pitchFamily="34" charset="0"/>
              </a:rPr>
              <a:t>2. Include unique ways that your chapter allows students to experience their education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91AE-55D4-4D7D-A0A5-5DE3CF9DD6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91AE-55D4-4D7D-A0A5-5DE3CF9DD6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91AE-55D4-4D7D-A0A5-5DE3CF9DD6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91AE-55D4-4D7D-A0A5-5DE3CF9DD6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91AE-55D4-4D7D-A0A5-5DE3CF9DD6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91AE-55D4-4D7D-A0A5-5DE3CF9DD6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91AE-55D4-4D7D-A0A5-5DE3CF9DD6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91AE-55D4-4D7D-A0A5-5DE3CF9DD6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299DCE-AE03-4208-BEFB-A847EB1E7DA8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91AE-55D4-4D7D-A0A5-5DE3CF9DD6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91AE-55D4-4D7D-A0A5-5DE3CF9DD6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91AE-55D4-4D7D-A0A5-5DE3CF9DD6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91AE-55D4-4D7D-A0A5-5DE3CF9DD6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7C6CF-6141-4FAD-8403-2423D78C37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6427F-DD07-4E37-B30D-0CD1E196EB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152B4-ECDF-4C3E-83D7-D1FCC8C37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A9CF6-61C0-4F86-838B-7FC0F5B75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C1C7B-1609-455A-92BA-28A683348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C386C-4E56-44DC-9520-B57887A75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58FCB-E39A-46C8-8FF4-C4C61EEC4B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3B492-B52C-4B07-8C8E-CA3302CFD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BB490-19D5-4DDA-AF84-C57D65CE4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CD83D-2A3A-4507-A542-622500456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5E722-4798-4FC0-9935-C73257BE9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AE950-D217-40AA-ABC2-12642F070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6DF60-36B4-4247-9023-ADB0D835F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PhA-ASP NEC Slide Show B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3366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336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6090F9-F3AD-4A6E-88C8-5575C30723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ill Sans MT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ill Sans MT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ill Sans MT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ill Sans MT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aphameeting.org/index.cfm?do=cnt.page&amp;pg=100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hameeting.org/index.cfm?do=cnt.page&amp;pg=10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hameeting.org/index.cfm?do=cnt.page&amp;pg=10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APhA-ASP NEC Slide Show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Link to APhA 2011 Annual Meeting &amp; Exposition Home Page">
            <a:hlinkClick r:id="rId4" tooltip="Link to APhA 2011 Annual Meeting &amp; Exposition Home Pag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267200"/>
            <a:ext cx="5867400" cy="208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APhA</a:t>
            </a:r>
            <a:r>
              <a:rPr lang="en-US" dirty="0" smtClean="0"/>
              <a:t> Annual 2012 Opening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Note Speaker </a:t>
            </a:r>
            <a:r>
              <a:rPr lang="en-US" dirty="0" smtClean="0"/>
              <a:t>: Thomas Goetz</a:t>
            </a:r>
            <a:endParaRPr lang="en-US" dirty="0" smtClean="0"/>
          </a:p>
          <a:p>
            <a:r>
              <a:rPr lang="en-US" dirty="0" smtClean="0"/>
              <a:t>executive editor of </a:t>
            </a:r>
            <a:r>
              <a:rPr lang="en-US" i="1" dirty="0" smtClean="0"/>
              <a:t>WIRED</a:t>
            </a:r>
            <a:r>
              <a:rPr lang="en-US" dirty="0" smtClean="0"/>
              <a:t> magazine and author of </a:t>
            </a:r>
            <a:r>
              <a:rPr lang="en-US" i="1" dirty="0" smtClean="0"/>
              <a:t>The Decision </a:t>
            </a:r>
            <a:r>
              <a:rPr lang="en-US" i="1" u="sng" dirty="0" smtClean="0">
                <a:hlinkClick r:id="" action="ppaction://hlinkfile" tooltip="Powered by Text-Enhance"/>
              </a:rPr>
              <a:t>Tree</a:t>
            </a:r>
            <a:r>
              <a:rPr lang="en-US" i="1" dirty="0" smtClean="0"/>
              <a:t>: Taking Control of Your Health in the New Era of Personalized Medicine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267200"/>
            <a:ext cx="4876800" cy="157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Sessions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6248400" cy="4602163"/>
          </a:xfrm>
        </p:spPr>
        <p:txBody>
          <a:bodyPr/>
          <a:lstStyle/>
          <a:p>
            <a:r>
              <a:rPr lang="en-US" dirty="0" smtClean="0"/>
              <a:t>Patient Counseling Competition</a:t>
            </a:r>
          </a:p>
          <a:p>
            <a:r>
              <a:rPr lang="en-US" dirty="0" smtClean="0"/>
              <a:t>MTM</a:t>
            </a:r>
            <a:endParaRPr lang="en-US" dirty="0" smtClean="0"/>
          </a:p>
          <a:p>
            <a:r>
              <a:rPr lang="en-US" dirty="0" smtClean="0"/>
              <a:t>Political </a:t>
            </a:r>
            <a:r>
              <a:rPr lang="en-US" dirty="0" smtClean="0"/>
              <a:t>Advocacy – </a:t>
            </a:r>
            <a:r>
              <a:rPr lang="en-US" dirty="0" err="1" smtClean="0"/>
              <a:t>APhA</a:t>
            </a:r>
            <a:r>
              <a:rPr lang="en-US" dirty="0" smtClean="0"/>
              <a:t> House of Delegates</a:t>
            </a:r>
            <a:endParaRPr lang="en-US" dirty="0" smtClean="0"/>
          </a:p>
          <a:p>
            <a:r>
              <a:rPr lang="en-US" dirty="0" smtClean="0"/>
              <a:t>Self-Care Strategies</a:t>
            </a:r>
            <a:endParaRPr lang="en-US" dirty="0" smtClean="0"/>
          </a:p>
          <a:p>
            <a:r>
              <a:rPr lang="en-US" dirty="0" smtClean="0"/>
              <a:t>New Therapeutic Entities</a:t>
            </a:r>
            <a:endParaRPr lang="en-US" dirty="0" smtClean="0"/>
          </a:p>
          <a:p>
            <a:r>
              <a:rPr lang="en-US" dirty="0" smtClean="0"/>
              <a:t>Residency Workshops</a:t>
            </a:r>
          </a:p>
          <a:p>
            <a:r>
              <a:rPr lang="en-US" dirty="0" smtClean="0"/>
              <a:t>Workshops for chapter officers </a:t>
            </a:r>
          </a:p>
          <a:p>
            <a:pPr lvl="1"/>
            <a:r>
              <a:rPr lang="en-US" dirty="0" smtClean="0"/>
              <a:t>membership, legislative, presidents</a:t>
            </a:r>
          </a:p>
          <a:p>
            <a:endParaRPr lang="en-US" dirty="0"/>
          </a:p>
        </p:txBody>
      </p:sp>
      <p:pic>
        <p:nvPicPr>
          <p:cNvPr id="6" name="Picture 2" descr="https://fbcdn-sphotos-a.akamaihd.net/hphotos-ak-snc6/199216_1818166768149_1059510112_31815846_348634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004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Bird Registration</a:t>
            </a:r>
          </a:p>
          <a:p>
            <a:pPr lvl="1"/>
            <a:r>
              <a:rPr lang="en-US" dirty="0" smtClean="0"/>
              <a:t>Deadline: </a:t>
            </a:r>
            <a:r>
              <a:rPr lang="en-US" dirty="0" smtClean="0"/>
              <a:t>February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Members: </a:t>
            </a:r>
            <a:r>
              <a:rPr lang="en-US" dirty="0" smtClean="0"/>
              <a:t>$</a:t>
            </a:r>
            <a:r>
              <a:rPr lang="en-US" dirty="0" smtClean="0"/>
              <a:t>215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$</a:t>
            </a:r>
            <a:r>
              <a:rPr lang="en-US" dirty="0" smtClean="0">
                <a:sym typeface="Wingdings" pitchFamily="2" charset="2"/>
              </a:rPr>
              <a:t>265</a:t>
            </a:r>
            <a:endParaRPr lang="en-US" dirty="0" smtClean="0"/>
          </a:p>
          <a:p>
            <a:r>
              <a:rPr lang="en-US" dirty="0" smtClean="0"/>
              <a:t>Register </a:t>
            </a:r>
            <a:r>
              <a:rPr lang="en-US" dirty="0" smtClean="0"/>
              <a:t>Online</a:t>
            </a:r>
          </a:p>
          <a:p>
            <a:pPr lvl="1"/>
            <a:r>
              <a:rPr lang="en-US" dirty="0" smtClean="0"/>
              <a:t>Email address</a:t>
            </a:r>
          </a:p>
          <a:p>
            <a:pPr lvl="1"/>
            <a:r>
              <a:rPr lang="en-US" dirty="0" smtClean="0"/>
              <a:t>Password: Can be retrieved from </a:t>
            </a:r>
            <a:r>
              <a:rPr lang="en-US" dirty="0" err="1" smtClean="0"/>
              <a:t>APhA</a:t>
            </a:r>
            <a:r>
              <a:rPr lang="en-US" dirty="0" smtClean="0"/>
              <a:t> Homepage</a:t>
            </a:r>
          </a:p>
          <a:p>
            <a:pPr lvl="1"/>
            <a:r>
              <a:rPr lang="en-US" dirty="0" smtClean="0"/>
              <a:t>No need to pay for extra sessions</a:t>
            </a:r>
          </a:p>
          <a:p>
            <a:endParaRPr lang="en-US" dirty="0"/>
          </a:p>
        </p:txBody>
      </p:sp>
      <p:pic>
        <p:nvPicPr>
          <p:cNvPr id="5" name="Picture 6" descr="http://www.uno.edu/Portals/0/neworle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38100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124200"/>
          </a:xfrm>
        </p:spPr>
        <p:txBody>
          <a:bodyPr/>
          <a:lstStyle/>
          <a:p>
            <a:r>
              <a:rPr lang="en-US" sz="2800" b="1" dirty="0" smtClean="0"/>
              <a:t>Sign up </a:t>
            </a:r>
            <a:r>
              <a:rPr lang="en-US" sz="2800" b="1" dirty="0" smtClean="0">
                <a:solidFill>
                  <a:srgbClr val="FFFF00"/>
                </a:solidFill>
              </a:rPr>
              <a:t>Tuesday, 2/7/12 </a:t>
            </a:r>
            <a:r>
              <a:rPr lang="en-US" sz="2800" b="1" dirty="0" smtClean="0">
                <a:solidFill>
                  <a:srgbClr val="FFFF00"/>
                </a:solidFill>
              </a:rPr>
              <a:t>at </a:t>
            </a:r>
            <a:r>
              <a:rPr lang="en-US" sz="2800" b="1" dirty="0" smtClean="0">
                <a:solidFill>
                  <a:srgbClr val="FFFF00"/>
                </a:solidFill>
              </a:rPr>
              <a:t>9:30 </a:t>
            </a:r>
            <a:r>
              <a:rPr lang="en-US" sz="2800" b="1" dirty="0" smtClean="0">
                <a:solidFill>
                  <a:srgbClr val="FFFF00"/>
                </a:solidFill>
              </a:rPr>
              <a:t>PM</a:t>
            </a:r>
          </a:p>
          <a:p>
            <a:r>
              <a:rPr lang="en-US" sz="2800" dirty="0" smtClean="0"/>
              <a:t>Must register for full conference</a:t>
            </a:r>
          </a:p>
          <a:p>
            <a:r>
              <a:rPr lang="en-US" sz="2800" dirty="0" smtClean="0"/>
              <a:t>Must be APSA members</a:t>
            </a:r>
          </a:p>
          <a:p>
            <a:r>
              <a:rPr lang="en-US" sz="2800" dirty="0" smtClean="0"/>
              <a:t>Must attend 3 of 5 required events</a:t>
            </a:r>
          </a:p>
          <a:p>
            <a:r>
              <a:rPr lang="en-US" sz="2800" dirty="0" smtClean="0"/>
              <a:t>Turn in complete reimbursement with original conference badge two weeks after conference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1295400"/>
            <a:ext cx="82296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3366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 smtClean="0">
                <a:solidFill>
                  <a:schemeClr val="bg1"/>
                </a:solidFill>
                <a:latin typeface="+mj-lt"/>
                <a:cs typeface="+mj-cs"/>
              </a:rPr>
              <a:t>$100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Limited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to </a:t>
            </a:r>
            <a:r>
              <a:rPr lang="en-US" sz="3600" b="1" kern="0" dirty="0" smtClean="0">
                <a:solidFill>
                  <a:schemeClr val="bg1"/>
                </a:solidFill>
                <a:latin typeface="+mj-lt"/>
                <a:cs typeface="+mj-cs"/>
              </a:rPr>
              <a:t>50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students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Saturday, March </a:t>
            </a:r>
            <a:r>
              <a:rPr lang="en-US" dirty="0" smtClean="0">
                <a:solidFill>
                  <a:srgbClr val="FFFF00"/>
                </a:solidFill>
              </a:rPr>
              <a:t>10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9:00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11:00 </a:t>
            </a:r>
            <a:r>
              <a:rPr lang="en-US" dirty="0" smtClean="0"/>
              <a:t>A</a:t>
            </a:r>
            <a:r>
              <a:rPr lang="en-US" dirty="0" smtClean="0"/>
              <a:t>M</a:t>
            </a:r>
            <a:r>
              <a:rPr lang="en-US" dirty="0" smtClean="0"/>
              <a:t>: </a:t>
            </a:r>
            <a:r>
              <a:rPr lang="en-US" dirty="0" err="1" smtClean="0"/>
              <a:t>APhA</a:t>
            </a:r>
            <a:r>
              <a:rPr lang="en-US" dirty="0" smtClean="0"/>
              <a:t>-ASP Opening General Session 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Sunday, </a:t>
            </a:r>
            <a:r>
              <a:rPr lang="en-US" dirty="0" smtClean="0">
                <a:solidFill>
                  <a:srgbClr val="FFFF00"/>
                </a:solidFill>
              </a:rPr>
              <a:t>March 11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10:15 </a:t>
            </a:r>
            <a:r>
              <a:rPr lang="en-US" dirty="0" smtClean="0"/>
              <a:t>– </a:t>
            </a:r>
            <a:r>
              <a:rPr lang="en-US" dirty="0" smtClean="0"/>
              <a:t>11:15 AM: </a:t>
            </a:r>
            <a:r>
              <a:rPr lang="en-US" dirty="0" smtClean="0"/>
              <a:t>Region 8 Caucus</a:t>
            </a:r>
          </a:p>
          <a:p>
            <a:pPr lvl="1"/>
            <a:r>
              <a:rPr lang="en-US" dirty="0" smtClean="0"/>
              <a:t>3:00 </a:t>
            </a:r>
            <a:r>
              <a:rPr lang="en-US" dirty="0" smtClean="0"/>
              <a:t>– 5:30 PM: </a:t>
            </a:r>
            <a:r>
              <a:rPr lang="en-US" dirty="0" err="1" smtClean="0"/>
              <a:t>APhA</a:t>
            </a:r>
            <a:r>
              <a:rPr lang="en-US" dirty="0" smtClean="0"/>
              <a:t>-ASP House of Delegates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Monday, March </a:t>
            </a:r>
            <a:r>
              <a:rPr lang="en-US" dirty="0" smtClean="0">
                <a:solidFill>
                  <a:srgbClr val="FFFF00"/>
                </a:solidFill>
              </a:rPr>
              <a:t>12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9</a:t>
            </a:r>
            <a:r>
              <a:rPr lang="en-US" dirty="0" smtClean="0"/>
              <a:t>:00 </a:t>
            </a:r>
            <a:r>
              <a:rPr lang="en-US" dirty="0" smtClean="0"/>
              <a:t>AM – 12 PM: </a:t>
            </a:r>
            <a:r>
              <a:rPr lang="en-US" dirty="0" err="1" smtClean="0"/>
              <a:t>APhA</a:t>
            </a:r>
            <a:r>
              <a:rPr lang="en-US" dirty="0" smtClean="0"/>
              <a:t>-ASP House of Delegates</a:t>
            </a:r>
          </a:p>
          <a:p>
            <a:pPr lvl="1"/>
            <a:r>
              <a:rPr lang="en-US" dirty="0" smtClean="0"/>
              <a:t>6 – 8 PM: </a:t>
            </a:r>
            <a:r>
              <a:rPr lang="en-US" dirty="0" err="1" smtClean="0"/>
              <a:t>APhA</a:t>
            </a:r>
            <a:r>
              <a:rPr lang="en-US" dirty="0" smtClean="0"/>
              <a:t>-ASP Awards Ceremony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Arrive Saturday morning or earlier</a:t>
            </a:r>
          </a:p>
          <a:p>
            <a:r>
              <a:rPr lang="en-US" dirty="0" smtClean="0"/>
              <a:t>Plan to depart Monday night or later</a:t>
            </a:r>
          </a:p>
          <a:p>
            <a:r>
              <a:rPr lang="en-US" dirty="0" smtClean="0"/>
              <a:t>Book Tickets Early to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avoid raising costs!!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850" y="2781300"/>
            <a:ext cx="33337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724400" cy="4602163"/>
          </a:xfrm>
        </p:spPr>
        <p:txBody>
          <a:bodyPr/>
          <a:lstStyle/>
          <a:p>
            <a:r>
              <a:rPr lang="en-US" dirty="0" smtClean="0"/>
              <a:t>Have fun!</a:t>
            </a:r>
          </a:p>
          <a:p>
            <a:r>
              <a:rPr lang="en-US" dirty="0" smtClean="0"/>
              <a:t>Keep an open mind</a:t>
            </a:r>
          </a:p>
          <a:p>
            <a:r>
              <a:rPr lang="en-US" dirty="0" smtClean="0"/>
              <a:t>Download the </a:t>
            </a:r>
            <a:r>
              <a:rPr lang="en-US" dirty="0" err="1" smtClean="0"/>
              <a:t>APhA</a:t>
            </a:r>
            <a:r>
              <a:rPr lang="en-US" dirty="0" smtClean="0"/>
              <a:t> Annual App</a:t>
            </a:r>
          </a:p>
          <a:p>
            <a:r>
              <a:rPr lang="en-US" dirty="0" smtClean="0"/>
              <a:t>Bring business cards</a:t>
            </a:r>
          </a:p>
          <a:p>
            <a:r>
              <a:rPr lang="en-US" dirty="0" smtClean="0"/>
              <a:t>Bring comfortable </a:t>
            </a:r>
            <a:r>
              <a:rPr lang="en-US" dirty="0" smtClean="0"/>
              <a:t>shoes, business attire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…</a:t>
            </a:r>
            <a:r>
              <a:rPr lang="en-US" dirty="0" smtClean="0"/>
              <a:t>and </a:t>
            </a:r>
            <a:r>
              <a:rPr lang="en-US" dirty="0" smtClean="0"/>
              <a:t>night time attire to enjoy New Orleans!</a:t>
            </a:r>
            <a:endParaRPr lang="en-US" dirty="0"/>
          </a:p>
        </p:txBody>
      </p:sp>
      <p:pic>
        <p:nvPicPr>
          <p:cNvPr id="5" name="Picture 2" descr="Link to APhA 2011 Annual Meeting &amp; Exposition Home Page">
            <a:hlinkClick r:id="rId3" tooltip="Link to APhA 2011 Annual Meeting &amp; Exposition Home Pa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752600"/>
            <a:ext cx="3646239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in </a:t>
            </a:r>
            <a:r>
              <a:rPr lang="en-US" dirty="0" smtClean="0"/>
              <a:t>New Orleans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2" descr="https://fbcdn-sphotos-a.akamaihd.net/hphotos-ak-snc6/199216_1818166768149_1059510112_31815846_348634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553200" cy="4368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514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mail: nbolour@usc.edu</a:t>
            </a: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Upcoming APSA Elections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</a:rPr>
              <a:t>Elections 2012</a:t>
            </a:r>
            <a:endParaRPr lang="en-U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057400"/>
            <a:ext cx="4572000" cy="4399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Info session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February 16</a:t>
            </a:r>
          </a:p>
          <a:p>
            <a:pPr lvl="1"/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Elections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March 1</a:t>
            </a:r>
          </a:p>
          <a:p>
            <a:pPr lvl="1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Newly elected board members highly encouraged to go to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APhA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Annual 2012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16363"/>
          </a:xfrm>
        </p:spPr>
        <p:txBody>
          <a:bodyPr/>
          <a:lstStyle/>
          <a:p>
            <a:r>
              <a:rPr lang="en-US" dirty="0" smtClean="0"/>
              <a:t>Awards Ceremony</a:t>
            </a:r>
          </a:p>
          <a:p>
            <a:pPr lvl="1"/>
            <a:r>
              <a:rPr lang="en-US" dirty="0" smtClean="0"/>
              <a:t>Patient Care Projects</a:t>
            </a:r>
          </a:p>
          <a:p>
            <a:pPr lvl="1"/>
            <a:r>
              <a:rPr lang="en-US" dirty="0" smtClean="0"/>
              <a:t>Patient Counseling Competition</a:t>
            </a:r>
          </a:p>
          <a:p>
            <a:r>
              <a:rPr lang="en-US" dirty="0" smtClean="0"/>
              <a:t>Leadership Workshops</a:t>
            </a:r>
          </a:p>
          <a:p>
            <a:pPr lvl="1"/>
            <a:r>
              <a:rPr lang="en-US" dirty="0" smtClean="0"/>
              <a:t>Attend several </a:t>
            </a:r>
            <a:r>
              <a:rPr lang="en-US" dirty="0" err="1" smtClean="0"/>
              <a:t>APhA</a:t>
            </a:r>
            <a:r>
              <a:rPr lang="en-US" dirty="0" smtClean="0"/>
              <a:t> workshops for certification</a:t>
            </a:r>
          </a:p>
          <a:p>
            <a:r>
              <a:rPr lang="en-US" dirty="0" smtClean="0"/>
              <a:t>Presidential Address</a:t>
            </a:r>
          </a:p>
          <a:p>
            <a:r>
              <a:rPr lang="en-US" dirty="0" smtClean="0"/>
              <a:t>National Executive Committee Elections</a:t>
            </a:r>
          </a:p>
          <a:p>
            <a:r>
              <a:rPr lang="en-US" dirty="0" smtClean="0"/>
              <a:t>Political Advocacy</a:t>
            </a:r>
            <a:endParaRPr lang="en-US" dirty="0"/>
          </a:p>
        </p:txBody>
      </p:sp>
      <p:pic>
        <p:nvPicPr>
          <p:cNvPr id="5" name="Picture 2" descr="Link to APhA 2011 Annual Meeting &amp; Exposition Home Page">
            <a:hlinkClick r:id="rId3" tooltip="Link to APhA 2011 Annual Meeting &amp; Exposition Home Pa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2400"/>
            <a:ext cx="6096000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229600" cy="960438"/>
          </a:xfrm>
        </p:spPr>
        <p:txBody>
          <a:bodyPr/>
          <a:lstStyle/>
          <a:p>
            <a:r>
              <a:rPr lang="en-US" dirty="0" smtClean="0"/>
              <a:t>Awards – Patient Care Projects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724400" cy="2514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National</a:t>
            </a:r>
          </a:p>
          <a:p>
            <a:r>
              <a:rPr lang="en-US" dirty="0" smtClean="0"/>
              <a:t>SHARE/CHANCE</a:t>
            </a:r>
          </a:p>
          <a:p>
            <a:r>
              <a:rPr lang="en-US" dirty="0" smtClean="0"/>
              <a:t>Operation Diabetes</a:t>
            </a:r>
          </a:p>
          <a:p>
            <a:pPr lvl="1">
              <a:buNone/>
            </a:pPr>
            <a:r>
              <a:rPr lang="en-US" dirty="0" smtClean="0"/>
              <a:t>3 years in a row!</a:t>
            </a:r>
          </a:p>
          <a:p>
            <a:r>
              <a:rPr lang="en-US" dirty="0" smtClean="0"/>
              <a:t>Operation Immunization</a:t>
            </a:r>
          </a:p>
          <a:p>
            <a:pPr>
              <a:buNone/>
            </a:pPr>
            <a:r>
              <a:rPr lang="en-US" dirty="0" smtClean="0"/>
              <a:t>Regional</a:t>
            </a:r>
          </a:p>
          <a:p>
            <a:r>
              <a:rPr lang="en-US" dirty="0" smtClean="0"/>
              <a:t>Operation Heart</a:t>
            </a:r>
          </a:p>
        </p:txBody>
      </p:sp>
      <p:pic>
        <p:nvPicPr>
          <p:cNvPr id="10" name="Picture 6" descr="https://lh6.googleusercontent.com/-lnSZDqs4frE/TZKKg32E6BI/AAAAAAAAE8g/Lg4IuN0-SRM/s720/IMG_2177.jpg"/>
          <p:cNvPicPr>
            <a:picLocks noChangeAspect="1" noChangeArrowheads="1"/>
          </p:cNvPicPr>
          <p:nvPr/>
        </p:nvPicPr>
        <p:blipFill>
          <a:blip r:embed="rId3" cstate="print"/>
          <a:srcRect l="5333" t="16000"/>
          <a:stretch>
            <a:fillRect/>
          </a:stretch>
        </p:blipFill>
        <p:spPr bwMode="auto">
          <a:xfrm>
            <a:off x="990600" y="3886200"/>
            <a:ext cx="4512386" cy="2590800"/>
          </a:xfrm>
          <a:prstGeom prst="rect">
            <a:avLst/>
          </a:prstGeom>
          <a:noFill/>
        </p:spPr>
      </p:pic>
      <p:pic>
        <p:nvPicPr>
          <p:cNvPr id="11" name="Picture 8" descr="http://www.pharmacist.com/AM/Images/students/projects/hrsapssc/chance_1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00200"/>
            <a:ext cx="18528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pharmacist.com/AM/Images/Students/OPHEART_DS.gif"/>
          <p:cNvPicPr>
            <a:picLocks noChangeAspect="1" noChangeArrowheads="1"/>
          </p:cNvPicPr>
          <p:nvPr/>
        </p:nvPicPr>
        <p:blipFill>
          <a:blip r:embed="rId5" cstate="print"/>
          <a:srcRect b="62758"/>
          <a:stretch>
            <a:fillRect/>
          </a:stretch>
        </p:blipFill>
        <p:spPr bwMode="auto">
          <a:xfrm>
            <a:off x="6096000" y="27432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pharmacist.com/AM/Images/Students/HB_PG.gif"/>
          <p:cNvPicPr>
            <a:picLocks noChangeAspect="1" noChangeArrowheads="1"/>
          </p:cNvPicPr>
          <p:nvPr/>
        </p:nvPicPr>
        <p:blipFill>
          <a:blip r:embed="rId6" cstate="print"/>
          <a:srcRect b="33333"/>
          <a:stretch>
            <a:fillRect/>
          </a:stretch>
        </p:blipFill>
        <p:spPr bwMode="auto">
          <a:xfrm>
            <a:off x="6172200" y="4800600"/>
            <a:ext cx="1752600" cy="70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pharmacist.com/am/images/students/projects/GenRxCardinal_logo.gif"/>
          <p:cNvPicPr>
            <a:picLocks noChangeAspect="1" noChangeArrowheads="1"/>
          </p:cNvPicPr>
          <p:nvPr/>
        </p:nvPicPr>
        <p:blipFill>
          <a:blip r:embed="rId7" cstate="print"/>
          <a:srcRect b="57831"/>
          <a:stretch>
            <a:fillRect/>
          </a:stretch>
        </p:blipFill>
        <p:spPr bwMode="auto">
          <a:xfrm>
            <a:off x="5943600" y="5486400"/>
            <a:ext cx="2286000" cy="666776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3429000"/>
            <a:ext cx="2049556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waynestateasp.files.wordpress.com/2010/05/operation_diabet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4038600"/>
            <a:ext cx="2133600" cy="7680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229600" cy="960438"/>
          </a:xfrm>
        </p:spPr>
        <p:txBody>
          <a:bodyPr/>
          <a:lstStyle/>
          <a:p>
            <a:r>
              <a:rPr lang="en-US" dirty="0" smtClean="0"/>
              <a:t>Awards – Patient Care Projects</a:t>
            </a:r>
            <a:endParaRPr lang="en-US" dirty="0"/>
          </a:p>
        </p:txBody>
      </p:sp>
      <p:pic>
        <p:nvPicPr>
          <p:cNvPr id="8" name="Picture 2" descr="https://fbcdn-sphotos-a.akamaihd.net/hphotos-ak-snc6/190756_10100267939264373_1209272_57693009_697929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477000" cy="4857751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029200"/>
            <a:ext cx="4114800" cy="118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960438"/>
          </a:xfrm>
        </p:spPr>
        <p:txBody>
          <a:bodyPr/>
          <a:lstStyle/>
          <a:p>
            <a:r>
              <a:rPr lang="en-US" dirty="0" smtClean="0"/>
              <a:t>Awards – Patient Care Projects</a:t>
            </a:r>
            <a:endParaRPr lang="en-US" dirty="0"/>
          </a:p>
        </p:txBody>
      </p:sp>
      <p:pic>
        <p:nvPicPr>
          <p:cNvPr id="5" name="Picture 2" descr="https://fbcdn-sphotos-a.akamaihd.net/hphotos-ak-ash4/207335_10100267939533833_1209272_57693016_463703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6082746" cy="3886200"/>
          </a:xfrm>
          <a:prstGeom prst="rect">
            <a:avLst/>
          </a:prstGeom>
          <a:noFill/>
        </p:spPr>
      </p:pic>
      <p:pic>
        <p:nvPicPr>
          <p:cNvPr id="6" name="Picture 8" descr="http://www.pharmacist.com/AM/Images/students/projects/hrsapssc/chance_1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572000"/>
            <a:ext cx="2590800" cy="159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 – Patient Care Projects</a:t>
            </a:r>
            <a:endParaRPr lang="en-US" dirty="0"/>
          </a:p>
        </p:txBody>
      </p:sp>
      <p:pic>
        <p:nvPicPr>
          <p:cNvPr id="3" name="Picture 2" descr="https://fbcdn-sphotos-a.akamaihd.net/hphotos-ak-snc6/190256_10100267939823253_1209272_57693025_573661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562600" cy="41719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960438"/>
          </a:xfrm>
        </p:spPr>
        <p:txBody>
          <a:bodyPr/>
          <a:lstStyle/>
          <a:p>
            <a:r>
              <a:rPr lang="en-US" dirty="0" smtClean="0"/>
              <a:t>Patient Counseling Competition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81200"/>
            <a:ext cx="257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5257800"/>
            <a:ext cx="8229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3366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Executive Committee Elections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53340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3366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cs typeface="+mj-cs"/>
              </a:rPr>
              <a:t>Lucie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Vu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 smtClean="0">
                <a:solidFill>
                  <a:schemeClr val="bg1"/>
                </a:solidFill>
                <a:latin typeface="+mj-lt"/>
                <a:cs typeface="+mj-cs"/>
              </a:rPr>
              <a:t>Midyear Regional Meeting Coordinator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pic>
        <p:nvPicPr>
          <p:cNvPr id="18434" name="Picture 2" descr="http://a7.sphotos.ak.fbcdn.net/hphotos-ak-ash4/294580_10100479955946291_6023426_56454999_6987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47800"/>
            <a:ext cx="2438400" cy="34223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Executive Committee Elections</a:t>
            </a:r>
            <a:endParaRPr lang="en-US" dirty="0"/>
          </a:p>
        </p:txBody>
      </p:sp>
      <p:pic>
        <p:nvPicPr>
          <p:cNvPr id="4" name="Picture 2" descr="https://fbcdn-sphotos-a.akamaihd.net/hphotos-ak-snc6/196605_10100267940556783_1209272_57693040_55082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3021211" cy="35051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53340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Parth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D. Shah – Elected as National Member-at-Large! 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383</Words>
  <Application>Microsoft Office PowerPoint</Application>
  <PresentationFormat>On-screen Show (4:3)</PresentationFormat>
  <Paragraphs>105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Slide 2</vt:lpstr>
      <vt:lpstr>Awards – Patient Care Projects</vt:lpstr>
      <vt:lpstr>Awards – Patient Care Projects</vt:lpstr>
      <vt:lpstr>Awards – Patient Care Projects</vt:lpstr>
      <vt:lpstr>Awards – Patient Care Projects</vt:lpstr>
      <vt:lpstr>Patient Counseling Competition</vt:lpstr>
      <vt:lpstr>National Executive Committee Elections</vt:lpstr>
      <vt:lpstr>National Executive Committee Elections</vt:lpstr>
      <vt:lpstr>APhA Annual 2012 Opening Session</vt:lpstr>
      <vt:lpstr>Educational Sessions</vt:lpstr>
      <vt:lpstr>Registration</vt:lpstr>
      <vt:lpstr>Scholarship</vt:lpstr>
      <vt:lpstr>Required Events</vt:lpstr>
      <vt:lpstr>Travel</vt:lpstr>
      <vt:lpstr>Tips for Conference</vt:lpstr>
      <vt:lpstr>See you in New Orleans!</vt:lpstr>
      <vt:lpstr>Questions?</vt:lpstr>
      <vt:lpstr>Upcoming APSA Elections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Brent Reed</dc:creator>
  <cp:lastModifiedBy>lab64</cp:lastModifiedBy>
  <cp:revision>152</cp:revision>
  <dcterms:created xsi:type="dcterms:W3CDTF">2008-04-19T05:25:24Z</dcterms:created>
  <dcterms:modified xsi:type="dcterms:W3CDTF">2012-02-02T18:21:54Z</dcterms:modified>
</cp:coreProperties>
</file>